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93" r:id="rId2"/>
    <p:sldId id="618" r:id="rId3"/>
    <p:sldId id="572" r:id="rId4"/>
    <p:sldId id="594" r:id="rId5"/>
    <p:sldId id="610" r:id="rId6"/>
    <p:sldId id="626" r:id="rId7"/>
    <p:sldId id="616" r:id="rId8"/>
    <p:sldId id="591" r:id="rId9"/>
    <p:sldId id="617" r:id="rId10"/>
    <p:sldId id="596" r:id="rId11"/>
    <p:sldId id="620" r:id="rId12"/>
    <p:sldId id="621" r:id="rId13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cruz" initials="c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4" autoAdjust="0"/>
    <p:restoredTop sz="87744" autoAdjust="0"/>
  </p:normalViewPr>
  <p:slideViewPr>
    <p:cSldViewPr>
      <p:cViewPr varScale="1">
        <p:scale>
          <a:sx n="129" d="100"/>
          <a:sy n="129" d="100"/>
        </p:scale>
        <p:origin x="216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6043FF-F4ED-4A47-9A63-02289D61B20A}" type="doc">
      <dgm:prSet loTypeId="urn:microsoft.com/office/officeart/2005/8/layout/venn1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CA"/>
        </a:p>
      </dgm:t>
    </dgm:pt>
    <dgm:pt modelId="{E6DFE332-840D-4A96-8A75-739F304EAED6}">
      <dgm:prSet phldrT="[Text]" custT="1"/>
      <dgm:spPr/>
      <dgm:t>
        <a:bodyPr/>
        <a:lstStyle/>
        <a:p>
          <a:r>
            <a:rPr lang="en-CA" sz="1400" b="1" dirty="0"/>
            <a:t>VECINOS USAN TECNOLOGÍAS</a:t>
          </a:r>
        </a:p>
      </dgm:t>
    </dgm:pt>
    <dgm:pt modelId="{36963A7F-8B1A-4701-B895-5FCA2B2A0898}" type="parTrans" cxnId="{A524C94C-B229-4BA2-9375-2D8C30D91E10}">
      <dgm:prSet/>
      <dgm:spPr/>
      <dgm:t>
        <a:bodyPr/>
        <a:lstStyle/>
        <a:p>
          <a:endParaRPr lang="en-CA"/>
        </a:p>
      </dgm:t>
    </dgm:pt>
    <dgm:pt modelId="{B4899A95-28CD-4AFC-B961-9E0B0352AB50}" type="sibTrans" cxnId="{A524C94C-B229-4BA2-9375-2D8C30D91E10}">
      <dgm:prSet/>
      <dgm:spPr/>
      <dgm:t>
        <a:bodyPr/>
        <a:lstStyle/>
        <a:p>
          <a:endParaRPr lang="en-CA"/>
        </a:p>
      </dgm:t>
    </dgm:pt>
    <dgm:pt modelId="{E351C574-8F94-4684-BB26-752C565D9A67}">
      <dgm:prSet phldrT="[Text]" custT="1"/>
      <dgm:spPr/>
      <dgm:t>
        <a:bodyPr/>
        <a:lstStyle/>
        <a:p>
          <a:r>
            <a:rPr lang="en-CA" sz="1400" b="1" dirty="0"/>
            <a:t>GOBERNANZA CERCANA A LA GENTE</a:t>
          </a:r>
        </a:p>
      </dgm:t>
    </dgm:pt>
    <dgm:pt modelId="{87A76949-ACDF-48B4-AAE9-4CD7F07D901A}" type="parTrans" cxnId="{FB5A1903-8D2E-4D22-86F2-AC154B4C6B56}">
      <dgm:prSet/>
      <dgm:spPr/>
      <dgm:t>
        <a:bodyPr/>
        <a:lstStyle/>
        <a:p>
          <a:endParaRPr lang="en-CA"/>
        </a:p>
      </dgm:t>
    </dgm:pt>
    <dgm:pt modelId="{8C8E8B07-C1C6-4A7B-9C11-7E4B18E67EDD}" type="sibTrans" cxnId="{FB5A1903-8D2E-4D22-86F2-AC154B4C6B56}">
      <dgm:prSet/>
      <dgm:spPr/>
      <dgm:t>
        <a:bodyPr/>
        <a:lstStyle/>
        <a:p>
          <a:endParaRPr lang="en-CA"/>
        </a:p>
      </dgm:t>
    </dgm:pt>
    <dgm:pt modelId="{82E0149C-86B7-415D-92A0-385F01355EB0}">
      <dgm:prSet phldrT="[Text]" custT="1"/>
      <dgm:spPr/>
      <dgm:t>
        <a:bodyPr/>
        <a:lstStyle/>
        <a:p>
          <a:r>
            <a:rPr lang="en-CA" sz="1400" b="1" dirty="0"/>
            <a:t>DELINCUENCIA Y PROSTITUCION  CONTROLADA</a:t>
          </a:r>
        </a:p>
      </dgm:t>
    </dgm:pt>
    <dgm:pt modelId="{D122F0FD-14FB-4977-85C8-67F7CB1F0BBA}" type="parTrans" cxnId="{2ACA5D5B-9BE5-402B-9A33-C7CB4624A2E2}">
      <dgm:prSet/>
      <dgm:spPr/>
      <dgm:t>
        <a:bodyPr/>
        <a:lstStyle/>
        <a:p>
          <a:endParaRPr lang="en-CA"/>
        </a:p>
      </dgm:t>
    </dgm:pt>
    <dgm:pt modelId="{B9804B7F-C542-42BB-AA2D-033EE2EF2BF9}" type="sibTrans" cxnId="{2ACA5D5B-9BE5-402B-9A33-C7CB4624A2E2}">
      <dgm:prSet/>
      <dgm:spPr/>
      <dgm:t>
        <a:bodyPr/>
        <a:lstStyle/>
        <a:p>
          <a:endParaRPr lang="en-CA"/>
        </a:p>
      </dgm:t>
    </dgm:pt>
    <dgm:pt modelId="{1C5F4D42-C580-4DA3-8356-978446E296B1}">
      <dgm:prSet custT="1"/>
      <dgm:spPr/>
      <dgm:t>
        <a:bodyPr/>
        <a:lstStyle/>
        <a:p>
          <a:r>
            <a:rPr lang="en-CA" sz="1400" b="1" dirty="0"/>
            <a:t>ACCESO A LA CULTURA</a:t>
          </a:r>
        </a:p>
      </dgm:t>
    </dgm:pt>
    <dgm:pt modelId="{EC7C59D8-9592-4F3E-B4AD-E17852098366}" type="parTrans" cxnId="{11CD5C01-41DE-4300-B731-F5A319F8E2BF}">
      <dgm:prSet/>
      <dgm:spPr/>
      <dgm:t>
        <a:bodyPr/>
        <a:lstStyle/>
        <a:p>
          <a:endParaRPr lang="en-CA"/>
        </a:p>
      </dgm:t>
    </dgm:pt>
    <dgm:pt modelId="{AA406E3F-9AA6-4C65-B49C-A8DEF9CB0898}" type="sibTrans" cxnId="{11CD5C01-41DE-4300-B731-F5A319F8E2BF}">
      <dgm:prSet/>
      <dgm:spPr/>
      <dgm:t>
        <a:bodyPr/>
        <a:lstStyle/>
        <a:p>
          <a:endParaRPr lang="en-CA"/>
        </a:p>
      </dgm:t>
    </dgm:pt>
    <dgm:pt modelId="{DD52AF78-9933-495B-B7A5-18D32CB64393}">
      <dgm:prSet custT="1"/>
      <dgm:spPr/>
      <dgm:t>
        <a:bodyPr/>
        <a:lstStyle/>
        <a:p>
          <a:r>
            <a:rPr lang="en-CA" sz="1400" b="1" dirty="0"/>
            <a:t>ADULTOS MAYORES CON DERECHOS </a:t>
          </a:r>
        </a:p>
      </dgm:t>
    </dgm:pt>
    <dgm:pt modelId="{BB8E3584-DC36-4628-BF8C-98D8AE8376D3}" type="parTrans" cxnId="{DE4E4454-8839-4712-82DD-75C8C93594FC}">
      <dgm:prSet/>
      <dgm:spPr/>
      <dgm:t>
        <a:bodyPr/>
        <a:lstStyle/>
        <a:p>
          <a:endParaRPr lang="en-CA"/>
        </a:p>
      </dgm:t>
    </dgm:pt>
    <dgm:pt modelId="{68D673B4-D9A6-459A-A8F0-DFD58F8CD29F}" type="sibTrans" cxnId="{DE4E4454-8839-4712-82DD-75C8C93594FC}">
      <dgm:prSet/>
      <dgm:spPr/>
      <dgm:t>
        <a:bodyPr/>
        <a:lstStyle/>
        <a:p>
          <a:endParaRPr lang="en-CA"/>
        </a:p>
      </dgm:t>
    </dgm:pt>
    <dgm:pt modelId="{101067A0-F1D3-4A79-AF92-4DBA38C5ABC6}">
      <dgm:prSet custT="1"/>
      <dgm:spPr/>
      <dgm:t>
        <a:bodyPr/>
        <a:lstStyle/>
        <a:p>
          <a:endParaRPr lang="en-CA" sz="1600" b="1" dirty="0"/>
        </a:p>
        <a:p>
          <a:endParaRPr lang="en-CA" sz="1600" b="1" dirty="0"/>
        </a:p>
        <a:p>
          <a:r>
            <a:rPr lang="en-CA" sz="1600" b="1" dirty="0"/>
            <a:t>VECINOS GOZAN DEL BIENESTAR COMUNICADOS, SOLIDARIOS Y  FELICES</a:t>
          </a:r>
        </a:p>
      </dgm:t>
    </dgm:pt>
    <dgm:pt modelId="{33DC12AC-B7B0-4DA9-AEE6-06541DB9C26C}" type="parTrans" cxnId="{43AE0A19-BF13-4E0C-9711-076C49731691}">
      <dgm:prSet/>
      <dgm:spPr/>
      <dgm:t>
        <a:bodyPr/>
        <a:lstStyle/>
        <a:p>
          <a:endParaRPr lang="en-CA"/>
        </a:p>
      </dgm:t>
    </dgm:pt>
    <dgm:pt modelId="{B3D8D19E-1F17-4789-AF4F-5D1B8985B7DD}" type="sibTrans" cxnId="{43AE0A19-BF13-4E0C-9711-076C49731691}">
      <dgm:prSet/>
      <dgm:spPr/>
      <dgm:t>
        <a:bodyPr/>
        <a:lstStyle/>
        <a:p>
          <a:endParaRPr lang="en-CA"/>
        </a:p>
      </dgm:t>
    </dgm:pt>
    <dgm:pt modelId="{71FA02B2-F7F8-49C4-B0BF-D20086C7A08B}" type="pres">
      <dgm:prSet presAssocID="{2C6043FF-F4ED-4A47-9A63-02289D61B20A}" presName="compositeShape" presStyleCnt="0">
        <dgm:presLayoutVars>
          <dgm:chMax val="7"/>
          <dgm:dir/>
          <dgm:resizeHandles val="exact"/>
        </dgm:presLayoutVars>
      </dgm:prSet>
      <dgm:spPr/>
    </dgm:pt>
    <dgm:pt modelId="{DAA7F89F-0DA1-4852-BCFC-79C27E2894AD}" type="pres">
      <dgm:prSet presAssocID="{E6DFE332-840D-4A96-8A75-739F304EAED6}" presName="circ1" presStyleLbl="vennNode1" presStyleIdx="0" presStyleCnt="6" custScaleX="154266" custScaleY="154266" custLinFactNeighborX="14456" custLinFactNeighborY="-59524"/>
      <dgm:spPr/>
    </dgm:pt>
    <dgm:pt modelId="{AAEB74C7-4C08-4092-B2B0-D9095717695C}" type="pres">
      <dgm:prSet presAssocID="{E6DFE332-840D-4A96-8A75-739F304EAED6}" presName="circ1Tx" presStyleLbl="revTx" presStyleIdx="0" presStyleCnt="0" custScaleY="70567" custLinFactNeighborX="8595" custLinFactNeighborY="27166">
        <dgm:presLayoutVars>
          <dgm:chMax val="0"/>
          <dgm:chPref val="0"/>
          <dgm:bulletEnabled val="1"/>
        </dgm:presLayoutVars>
      </dgm:prSet>
      <dgm:spPr/>
    </dgm:pt>
    <dgm:pt modelId="{DCEB6CF1-A77A-43FC-9804-36E91CEB77F8}" type="pres">
      <dgm:prSet presAssocID="{1C5F4D42-C580-4DA3-8356-978446E296B1}" presName="circ2" presStyleLbl="vennNode1" presStyleIdx="1" presStyleCnt="6" custScaleX="154266" custScaleY="154266" custLinFactNeighborX="56849" custLinFactNeighborY="-39936"/>
      <dgm:spPr/>
    </dgm:pt>
    <dgm:pt modelId="{5EE3D222-ABD0-4375-9C3E-C5044CB5582A}" type="pres">
      <dgm:prSet presAssocID="{1C5F4D42-C580-4DA3-8356-978446E296B1}" presName="circ2Tx" presStyleLbl="revTx" presStyleIdx="0" presStyleCnt="0" custLinFactNeighborX="-41129" custLinFactNeighborY="-27033">
        <dgm:presLayoutVars>
          <dgm:chMax val="0"/>
          <dgm:chPref val="0"/>
          <dgm:bulletEnabled val="1"/>
        </dgm:presLayoutVars>
      </dgm:prSet>
      <dgm:spPr/>
    </dgm:pt>
    <dgm:pt modelId="{DC43E0A0-BDEF-40CA-8C5C-B2FD508A8AF1}" type="pres">
      <dgm:prSet presAssocID="{DD52AF78-9933-495B-B7A5-18D32CB64393}" presName="circ3" presStyleLbl="vennNode1" presStyleIdx="2" presStyleCnt="6" custScaleX="154266" custScaleY="154266" custLinFactNeighborX="43336" custLinFactNeighborY="-3784"/>
      <dgm:spPr/>
    </dgm:pt>
    <dgm:pt modelId="{DBAE7AC6-C587-4C3A-B18A-2974BF924E6D}" type="pres">
      <dgm:prSet presAssocID="{DD52AF78-9933-495B-B7A5-18D32CB64393}" presName="circ3Tx" presStyleLbl="revTx" presStyleIdx="0" presStyleCnt="0" custLinFactNeighborX="-53185" custLinFactNeighborY="-27217">
        <dgm:presLayoutVars>
          <dgm:chMax val="0"/>
          <dgm:chPref val="0"/>
          <dgm:bulletEnabled val="1"/>
        </dgm:presLayoutVars>
      </dgm:prSet>
      <dgm:spPr/>
    </dgm:pt>
    <dgm:pt modelId="{13F5B480-655C-422E-9946-58CDEFE93598}" type="pres">
      <dgm:prSet presAssocID="{E351C574-8F94-4684-BB26-752C565D9A67}" presName="circ4" presStyleLbl="vennNode1" presStyleIdx="3" presStyleCnt="6" custScaleX="154266" custScaleY="154266" custLinFactNeighborX="-850" custLinFactNeighborY="-3722"/>
      <dgm:spPr/>
    </dgm:pt>
    <dgm:pt modelId="{9D45AAB6-DBB1-493B-BCA6-77A31D8D292A}" type="pres">
      <dgm:prSet presAssocID="{E351C574-8F94-4684-BB26-752C565D9A67}" presName="circ4Tx" presStyleLbl="revTx" presStyleIdx="0" presStyleCnt="0" custLinFactNeighborX="-3652" custLinFactNeighborY="-93081">
        <dgm:presLayoutVars>
          <dgm:chMax val="0"/>
          <dgm:chPref val="0"/>
          <dgm:bulletEnabled val="1"/>
        </dgm:presLayoutVars>
      </dgm:prSet>
      <dgm:spPr/>
    </dgm:pt>
    <dgm:pt modelId="{7E81F5BD-0B65-42C4-8560-8CB190A31BBB}" type="pres">
      <dgm:prSet presAssocID="{82E0149C-86B7-415D-92A0-385F01355EB0}" presName="circ5" presStyleLbl="vennNode1" presStyleIdx="4" presStyleCnt="6" custScaleX="154266" custScaleY="154266" custLinFactNeighborX="-21044" custLinFactNeighborY="-49226"/>
      <dgm:spPr/>
    </dgm:pt>
    <dgm:pt modelId="{0EC9734C-0DF7-43B8-B1BA-D83A3BACF9A3}" type="pres">
      <dgm:prSet presAssocID="{82E0149C-86B7-415D-92A0-385F01355EB0}" presName="circ5Tx" presStyleLbl="revTx" presStyleIdx="0" presStyleCnt="0" custLinFactY="-11892" custLinFactNeighborX="61695" custLinFactNeighborY="-100000">
        <dgm:presLayoutVars>
          <dgm:chMax val="0"/>
          <dgm:chPref val="0"/>
          <dgm:bulletEnabled val="1"/>
        </dgm:presLayoutVars>
      </dgm:prSet>
      <dgm:spPr/>
    </dgm:pt>
    <dgm:pt modelId="{34634F42-D439-47F0-8741-DA4566E75214}" type="pres">
      <dgm:prSet presAssocID="{101067A0-F1D3-4A79-AF92-4DBA38C5ABC6}" presName="circ6" presStyleLbl="vennNode1" presStyleIdx="5" presStyleCnt="6" custScaleX="126998" custScaleY="126998" custLinFactNeighborX="57281" custLinFactNeighborY="-9988"/>
      <dgm:spPr/>
    </dgm:pt>
    <dgm:pt modelId="{B7DD9E9C-F859-47D9-94BE-62B7A6D0C1AA}" type="pres">
      <dgm:prSet presAssocID="{101067A0-F1D3-4A79-AF92-4DBA38C5ABC6}" presName="circ6Tx" presStyleLbl="revTx" presStyleIdx="0" presStyleCnt="0" custAng="10800000" custFlipVert="1" custScaleY="46660" custLinFactX="47501" custLinFactNeighborX="100000" custLinFactNeighborY="6134">
        <dgm:presLayoutVars>
          <dgm:chMax val="0"/>
          <dgm:chPref val="0"/>
          <dgm:bulletEnabled val="1"/>
        </dgm:presLayoutVars>
      </dgm:prSet>
      <dgm:spPr/>
    </dgm:pt>
  </dgm:ptLst>
  <dgm:cxnLst>
    <dgm:cxn modelId="{11CD5C01-41DE-4300-B731-F5A319F8E2BF}" srcId="{2C6043FF-F4ED-4A47-9A63-02289D61B20A}" destId="{1C5F4D42-C580-4DA3-8356-978446E296B1}" srcOrd="1" destOrd="0" parTransId="{EC7C59D8-9592-4F3E-B4AD-E17852098366}" sibTransId="{AA406E3F-9AA6-4C65-B49C-A8DEF9CB0898}"/>
    <dgm:cxn modelId="{FB5A1903-8D2E-4D22-86F2-AC154B4C6B56}" srcId="{2C6043FF-F4ED-4A47-9A63-02289D61B20A}" destId="{E351C574-8F94-4684-BB26-752C565D9A67}" srcOrd="3" destOrd="0" parTransId="{87A76949-ACDF-48B4-AAE9-4CD7F07D901A}" sibTransId="{8C8E8B07-C1C6-4A7B-9C11-7E4B18E67EDD}"/>
    <dgm:cxn modelId="{43AE0A19-BF13-4E0C-9711-076C49731691}" srcId="{2C6043FF-F4ED-4A47-9A63-02289D61B20A}" destId="{101067A0-F1D3-4A79-AF92-4DBA38C5ABC6}" srcOrd="5" destOrd="0" parTransId="{33DC12AC-B7B0-4DA9-AEE6-06541DB9C26C}" sibTransId="{B3D8D19E-1F17-4789-AF4F-5D1B8985B7DD}"/>
    <dgm:cxn modelId="{7A1C4C3F-53D7-44AE-9960-9B1F3D027A62}" type="presOf" srcId="{E351C574-8F94-4684-BB26-752C565D9A67}" destId="{9D45AAB6-DBB1-493B-BCA6-77A31D8D292A}" srcOrd="0" destOrd="0" presId="urn:microsoft.com/office/officeart/2005/8/layout/venn1"/>
    <dgm:cxn modelId="{F2ADCC44-6324-489C-975A-D02AA9690F85}" type="presOf" srcId="{2C6043FF-F4ED-4A47-9A63-02289D61B20A}" destId="{71FA02B2-F7F8-49C4-B0BF-D20086C7A08B}" srcOrd="0" destOrd="0" presId="urn:microsoft.com/office/officeart/2005/8/layout/venn1"/>
    <dgm:cxn modelId="{A524C94C-B229-4BA2-9375-2D8C30D91E10}" srcId="{2C6043FF-F4ED-4A47-9A63-02289D61B20A}" destId="{E6DFE332-840D-4A96-8A75-739F304EAED6}" srcOrd="0" destOrd="0" parTransId="{36963A7F-8B1A-4701-B895-5FCA2B2A0898}" sibTransId="{B4899A95-28CD-4AFC-B961-9E0B0352AB50}"/>
    <dgm:cxn modelId="{DE4E4454-8839-4712-82DD-75C8C93594FC}" srcId="{2C6043FF-F4ED-4A47-9A63-02289D61B20A}" destId="{DD52AF78-9933-495B-B7A5-18D32CB64393}" srcOrd="2" destOrd="0" parTransId="{BB8E3584-DC36-4628-BF8C-98D8AE8376D3}" sibTransId="{68D673B4-D9A6-459A-A8F0-DFD58F8CD29F}"/>
    <dgm:cxn modelId="{2ACA5D5B-9BE5-402B-9A33-C7CB4624A2E2}" srcId="{2C6043FF-F4ED-4A47-9A63-02289D61B20A}" destId="{82E0149C-86B7-415D-92A0-385F01355EB0}" srcOrd="4" destOrd="0" parTransId="{D122F0FD-14FB-4977-85C8-67F7CB1F0BBA}" sibTransId="{B9804B7F-C542-42BB-AA2D-033EE2EF2BF9}"/>
    <dgm:cxn modelId="{2E0EBE66-A652-4CC5-B533-A47D795D34BA}" type="presOf" srcId="{101067A0-F1D3-4A79-AF92-4DBA38C5ABC6}" destId="{B7DD9E9C-F859-47D9-94BE-62B7A6D0C1AA}" srcOrd="0" destOrd="0" presId="urn:microsoft.com/office/officeart/2005/8/layout/venn1"/>
    <dgm:cxn modelId="{0A15988B-FC81-4669-A46B-842996F2D219}" type="presOf" srcId="{E6DFE332-840D-4A96-8A75-739F304EAED6}" destId="{AAEB74C7-4C08-4092-B2B0-D9095717695C}" srcOrd="0" destOrd="0" presId="urn:microsoft.com/office/officeart/2005/8/layout/venn1"/>
    <dgm:cxn modelId="{BA9DC1B6-6A50-4BA6-A8EF-A432FA6F6035}" type="presOf" srcId="{DD52AF78-9933-495B-B7A5-18D32CB64393}" destId="{DBAE7AC6-C587-4C3A-B18A-2974BF924E6D}" srcOrd="0" destOrd="0" presId="urn:microsoft.com/office/officeart/2005/8/layout/venn1"/>
    <dgm:cxn modelId="{4A1B5EBB-8C2D-40A9-8BDE-A1F1214CFE52}" type="presOf" srcId="{1C5F4D42-C580-4DA3-8356-978446E296B1}" destId="{5EE3D222-ABD0-4375-9C3E-C5044CB5582A}" srcOrd="0" destOrd="0" presId="urn:microsoft.com/office/officeart/2005/8/layout/venn1"/>
    <dgm:cxn modelId="{E549C2E5-E2EE-49EF-BC46-A6527D2789AA}" type="presOf" srcId="{82E0149C-86B7-415D-92A0-385F01355EB0}" destId="{0EC9734C-0DF7-43B8-B1BA-D83A3BACF9A3}" srcOrd="0" destOrd="0" presId="urn:microsoft.com/office/officeart/2005/8/layout/venn1"/>
    <dgm:cxn modelId="{1EE9598D-9F41-4A48-8B0E-53E15BC82878}" type="presParOf" srcId="{71FA02B2-F7F8-49C4-B0BF-D20086C7A08B}" destId="{DAA7F89F-0DA1-4852-BCFC-79C27E2894AD}" srcOrd="0" destOrd="0" presId="urn:microsoft.com/office/officeart/2005/8/layout/venn1"/>
    <dgm:cxn modelId="{5620A90F-26A8-435B-9E9B-C2020367CFFF}" type="presParOf" srcId="{71FA02B2-F7F8-49C4-B0BF-D20086C7A08B}" destId="{AAEB74C7-4C08-4092-B2B0-D9095717695C}" srcOrd="1" destOrd="0" presId="urn:microsoft.com/office/officeart/2005/8/layout/venn1"/>
    <dgm:cxn modelId="{AD137636-421D-4156-A761-7BC96AAA8D8F}" type="presParOf" srcId="{71FA02B2-F7F8-49C4-B0BF-D20086C7A08B}" destId="{DCEB6CF1-A77A-43FC-9804-36E91CEB77F8}" srcOrd="2" destOrd="0" presId="urn:microsoft.com/office/officeart/2005/8/layout/venn1"/>
    <dgm:cxn modelId="{DECC92FD-0105-4781-AC03-B36268E26AEB}" type="presParOf" srcId="{71FA02B2-F7F8-49C4-B0BF-D20086C7A08B}" destId="{5EE3D222-ABD0-4375-9C3E-C5044CB5582A}" srcOrd="3" destOrd="0" presId="urn:microsoft.com/office/officeart/2005/8/layout/venn1"/>
    <dgm:cxn modelId="{397851FE-EA03-4C96-AFB2-D2D2C38953D4}" type="presParOf" srcId="{71FA02B2-F7F8-49C4-B0BF-D20086C7A08B}" destId="{DC43E0A0-BDEF-40CA-8C5C-B2FD508A8AF1}" srcOrd="4" destOrd="0" presId="urn:microsoft.com/office/officeart/2005/8/layout/venn1"/>
    <dgm:cxn modelId="{EE0F158C-FDE2-4109-8FC8-4F1A5EF56900}" type="presParOf" srcId="{71FA02B2-F7F8-49C4-B0BF-D20086C7A08B}" destId="{DBAE7AC6-C587-4C3A-B18A-2974BF924E6D}" srcOrd="5" destOrd="0" presId="urn:microsoft.com/office/officeart/2005/8/layout/venn1"/>
    <dgm:cxn modelId="{8A609552-758E-4054-892D-944C244BA703}" type="presParOf" srcId="{71FA02B2-F7F8-49C4-B0BF-D20086C7A08B}" destId="{13F5B480-655C-422E-9946-58CDEFE93598}" srcOrd="6" destOrd="0" presId="urn:microsoft.com/office/officeart/2005/8/layout/venn1"/>
    <dgm:cxn modelId="{B470F9F0-5229-4071-846D-8D91F93B1179}" type="presParOf" srcId="{71FA02B2-F7F8-49C4-B0BF-D20086C7A08B}" destId="{9D45AAB6-DBB1-493B-BCA6-77A31D8D292A}" srcOrd="7" destOrd="0" presId="urn:microsoft.com/office/officeart/2005/8/layout/venn1"/>
    <dgm:cxn modelId="{F2C73D4D-0179-4C76-AFB0-D83B382A1FC7}" type="presParOf" srcId="{71FA02B2-F7F8-49C4-B0BF-D20086C7A08B}" destId="{7E81F5BD-0B65-42C4-8560-8CB190A31BBB}" srcOrd="8" destOrd="0" presId="urn:microsoft.com/office/officeart/2005/8/layout/venn1"/>
    <dgm:cxn modelId="{0554595E-C768-4D13-AFFC-E626AB623E47}" type="presParOf" srcId="{71FA02B2-F7F8-49C4-B0BF-D20086C7A08B}" destId="{0EC9734C-0DF7-43B8-B1BA-D83A3BACF9A3}" srcOrd="9" destOrd="0" presId="urn:microsoft.com/office/officeart/2005/8/layout/venn1"/>
    <dgm:cxn modelId="{689EE965-3A86-4B48-A51C-B725591542CF}" type="presParOf" srcId="{71FA02B2-F7F8-49C4-B0BF-D20086C7A08B}" destId="{34634F42-D439-47F0-8741-DA4566E75214}" srcOrd="10" destOrd="0" presId="urn:microsoft.com/office/officeart/2005/8/layout/venn1"/>
    <dgm:cxn modelId="{898B96DE-8D5E-46BA-BD67-A766F29B3557}" type="presParOf" srcId="{71FA02B2-F7F8-49C4-B0BF-D20086C7A08B}" destId="{B7DD9E9C-F859-47D9-94BE-62B7A6D0C1AA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7F89F-0DA1-4852-BCFC-79C27E2894AD}">
      <dsp:nvSpPr>
        <dsp:cNvPr id="0" name=""/>
        <dsp:cNvSpPr/>
      </dsp:nvSpPr>
      <dsp:spPr>
        <a:xfrm>
          <a:off x="3239950" y="0"/>
          <a:ext cx="2153255" cy="215325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AAEB74C7-4C08-4092-B2B0-D9095717695C}">
      <dsp:nvSpPr>
        <dsp:cNvPr id="0" name=""/>
        <dsp:cNvSpPr/>
      </dsp:nvSpPr>
      <dsp:spPr>
        <a:xfrm>
          <a:off x="3392382" y="328136"/>
          <a:ext cx="1744758" cy="67070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b="1" kern="1200" dirty="0"/>
            <a:t>VECINOS USAN TECNOLOGÍAS</a:t>
          </a:r>
        </a:p>
      </dsp:txBody>
      <dsp:txXfrm>
        <a:off x="3392382" y="328136"/>
        <a:ext cx="1744758" cy="670705"/>
      </dsp:txXfrm>
    </dsp:sp>
    <dsp:sp modelId="{DCEB6CF1-A77A-43FC-9804-36E91CEB77F8}">
      <dsp:nvSpPr>
        <dsp:cNvPr id="0" name=""/>
        <dsp:cNvSpPr/>
      </dsp:nvSpPr>
      <dsp:spPr>
        <a:xfrm>
          <a:off x="4284730" y="297386"/>
          <a:ext cx="2153255" cy="2153255"/>
        </a:xfrm>
        <a:prstGeom prst="ellipse">
          <a:avLst/>
        </a:prstGeom>
        <a:solidFill>
          <a:schemeClr val="accent5">
            <a:alpha val="50000"/>
            <a:hueOff val="-1986775"/>
            <a:satOff val="7962"/>
            <a:lumOff val="172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5EE3D222-ABD0-4375-9C3E-C5044CB5582A}">
      <dsp:nvSpPr>
        <dsp:cNvPr id="0" name=""/>
        <dsp:cNvSpPr/>
      </dsp:nvSpPr>
      <dsp:spPr>
        <a:xfrm>
          <a:off x="4689234" y="553850"/>
          <a:ext cx="1653449" cy="104097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b="1" kern="1200" dirty="0"/>
            <a:t>ACCESO A LA CULTURA</a:t>
          </a:r>
        </a:p>
      </dsp:txBody>
      <dsp:txXfrm>
        <a:off x="4689234" y="553850"/>
        <a:ext cx="1653449" cy="1040971"/>
      </dsp:txXfrm>
    </dsp:sp>
    <dsp:sp modelId="{DC43E0A0-BDEF-40CA-8C5C-B2FD508A8AF1}">
      <dsp:nvSpPr>
        <dsp:cNvPr id="0" name=""/>
        <dsp:cNvSpPr/>
      </dsp:nvSpPr>
      <dsp:spPr>
        <a:xfrm>
          <a:off x="4096114" y="1325200"/>
          <a:ext cx="2153255" cy="2153255"/>
        </a:xfrm>
        <a:prstGeom prst="ellipse">
          <a:avLst/>
        </a:prstGeom>
        <a:solidFill>
          <a:schemeClr val="accent5">
            <a:alpha val="50000"/>
            <a:hueOff val="-3973551"/>
            <a:satOff val="15924"/>
            <a:lumOff val="345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DBAE7AC6-C587-4C3A-B18A-2974BF924E6D}">
      <dsp:nvSpPr>
        <dsp:cNvPr id="0" name=""/>
        <dsp:cNvSpPr/>
      </dsp:nvSpPr>
      <dsp:spPr>
        <a:xfrm>
          <a:off x="4489894" y="2071080"/>
          <a:ext cx="1653449" cy="116317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b="1" kern="1200" dirty="0"/>
            <a:t>ADULTOS MAYORES CON DERECHOS </a:t>
          </a:r>
        </a:p>
      </dsp:txBody>
      <dsp:txXfrm>
        <a:off x="4489894" y="2071080"/>
        <a:ext cx="1653449" cy="1163172"/>
      </dsp:txXfrm>
    </dsp:sp>
    <dsp:sp modelId="{13F5B480-655C-422E-9946-58CDEFE93598}">
      <dsp:nvSpPr>
        <dsp:cNvPr id="0" name=""/>
        <dsp:cNvSpPr/>
      </dsp:nvSpPr>
      <dsp:spPr>
        <a:xfrm>
          <a:off x="3026307" y="1588119"/>
          <a:ext cx="2153255" cy="2153255"/>
        </a:xfrm>
        <a:prstGeom prst="ellipse">
          <a:avLst/>
        </a:prstGeom>
        <a:solidFill>
          <a:schemeClr val="accent5">
            <a:alpha val="50000"/>
            <a:hueOff val="-5960326"/>
            <a:satOff val="23887"/>
            <a:lumOff val="517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9D45AAB6-DBB1-493B-BCA6-77A31D8D292A}">
      <dsp:nvSpPr>
        <dsp:cNvPr id="0" name=""/>
        <dsp:cNvSpPr/>
      </dsp:nvSpPr>
      <dsp:spPr>
        <a:xfrm>
          <a:off x="3178702" y="2620883"/>
          <a:ext cx="1744758" cy="95045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b="1" kern="1200" dirty="0"/>
            <a:t>GOBERNANZA CERCANA A LA GENTE</a:t>
          </a:r>
        </a:p>
      </dsp:txBody>
      <dsp:txXfrm>
        <a:off x="3178702" y="2620883"/>
        <a:ext cx="1744758" cy="950452"/>
      </dsp:txXfrm>
    </dsp:sp>
    <dsp:sp modelId="{7E81F5BD-0B65-42C4-8560-8CB190A31BBB}">
      <dsp:nvSpPr>
        <dsp:cNvPr id="0" name=""/>
        <dsp:cNvSpPr/>
      </dsp:nvSpPr>
      <dsp:spPr>
        <a:xfrm>
          <a:off x="2291382" y="690917"/>
          <a:ext cx="2153255" cy="2153255"/>
        </a:xfrm>
        <a:prstGeom prst="ellipse">
          <a:avLst/>
        </a:prstGeom>
        <a:solidFill>
          <a:schemeClr val="accent5">
            <a:alpha val="50000"/>
            <a:hueOff val="-7947101"/>
            <a:satOff val="31849"/>
            <a:lumOff val="690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0EC9734C-0DF7-43B8-B1BA-D83A3BACF9A3}">
      <dsp:nvSpPr>
        <dsp:cNvPr id="0" name=""/>
        <dsp:cNvSpPr/>
      </dsp:nvSpPr>
      <dsp:spPr>
        <a:xfrm>
          <a:off x="2226964" y="1086164"/>
          <a:ext cx="1653449" cy="116317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b="1" kern="1200" dirty="0"/>
            <a:t>DELINCUENCIA Y PROSTITUCION  CONTROLADA</a:t>
          </a:r>
        </a:p>
      </dsp:txBody>
      <dsp:txXfrm>
        <a:off x="2226964" y="1086164"/>
        <a:ext cx="1653449" cy="1163172"/>
      </dsp:txXfrm>
    </dsp:sp>
    <dsp:sp modelId="{34634F42-D439-47F0-8741-DA4566E75214}">
      <dsp:nvSpPr>
        <dsp:cNvPr id="0" name=""/>
        <dsp:cNvSpPr/>
      </dsp:nvSpPr>
      <dsp:spPr>
        <a:xfrm>
          <a:off x="3574953" y="905707"/>
          <a:ext cx="1772646" cy="1772646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B7DD9E9C-F859-47D9-94BE-62B7A6D0C1AA}">
      <dsp:nvSpPr>
        <dsp:cNvPr id="0" name=""/>
        <dsp:cNvSpPr/>
      </dsp:nvSpPr>
      <dsp:spPr>
        <a:xfrm rot="10800000" flipV="1">
          <a:off x="3645723" y="1216823"/>
          <a:ext cx="1653449" cy="54273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/>
            <a:t>VECINOS GOZAN DEL BIENESTAR COMUNICADOS, SOLIDARIOS Y  FELICES</a:t>
          </a:r>
        </a:p>
      </dsp:txBody>
      <dsp:txXfrm rot="-10800000">
        <a:off x="3645723" y="1216823"/>
        <a:ext cx="1653449" cy="542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3A2F4-CBFF-4A77-A854-D0FA47DD25AA}" type="datetimeFigureOut">
              <a:rPr lang="es-CL" smtClean="0"/>
              <a:t>20-12-19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1CBC6-605F-4F3C-8C4F-71EA2CF5D87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4046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62A1B-0B30-4962-9DB5-EF201CC3F75C}" type="datetimeFigureOut">
              <a:rPr lang="en-CA" smtClean="0"/>
              <a:t>2019-12-20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931F9-72E1-4C27-B15B-31D9A192405E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5455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1480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931F9-72E1-4C27-B15B-31D9A192405E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2376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FD85E-6D6D-4533-BD86-F98F37A1CC88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3832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3066-4FC8-4D3F-8C16-73FB6C5AD672}" type="datetimeFigureOut">
              <a:rPr lang="en-CA" smtClean="0"/>
              <a:t>2019-12-20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712C-8167-4E4C-8259-99FD92DCD31B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7241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3066-4FC8-4D3F-8C16-73FB6C5AD672}" type="datetimeFigureOut">
              <a:rPr lang="en-CA" smtClean="0"/>
              <a:t>2019-12-20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712C-8167-4E4C-8259-99FD92DCD31B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181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3066-4FC8-4D3F-8C16-73FB6C5AD672}" type="datetimeFigureOut">
              <a:rPr lang="en-CA" smtClean="0"/>
              <a:t>2019-12-20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712C-8167-4E4C-8259-99FD92DCD31B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022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 smtClean="0"/>
              <a:pPr/>
              <a:t>12/20/19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‹Nº›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803400"/>
            <a:ext cx="8153400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5809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3066-4FC8-4D3F-8C16-73FB6C5AD672}" type="datetimeFigureOut">
              <a:rPr lang="en-CA" smtClean="0"/>
              <a:t>2019-12-20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712C-8167-4E4C-8259-99FD92DCD31B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4420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3066-4FC8-4D3F-8C16-73FB6C5AD672}" type="datetimeFigureOut">
              <a:rPr lang="en-CA" smtClean="0"/>
              <a:t>2019-12-20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712C-8167-4E4C-8259-99FD92DCD31B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4340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3066-4FC8-4D3F-8C16-73FB6C5AD672}" type="datetimeFigureOut">
              <a:rPr lang="en-CA" smtClean="0"/>
              <a:t>2019-12-20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712C-8167-4E4C-8259-99FD92DCD31B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5381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3066-4FC8-4D3F-8C16-73FB6C5AD672}" type="datetimeFigureOut">
              <a:rPr lang="en-CA" smtClean="0"/>
              <a:t>2019-12-20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712C-8167-4E4C-8259-99FD92DCD31B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167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3066-4FC8-4D3F-8C16-73FB6C5AD672}" type="datetimeFigureOut">
              <a:rPr lang="en-CA" smtClean="0"/>
              <a:t>2019-12-20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712C-8167-4E4C-8259-99FD92DCD31B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1185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3066-4FC8-4D3F-8C16-73FB6C5AD672}" type="datetimeFigureOut">
              <a:rPr lang="en-CA" smtClean="0"/>
              <a:t>2019-12-20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712C-8167-4E4C-8259-99FD92DCD31B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253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3066-4FC8-4D3F-8C16-73FB6C5AD672}" type="datetimeFigureOut">
              <a:rPr lang="en-CA" smtClean="0"/>
              <a:t>2019-12-20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712C-8167-4E4C-8259-99FD92DCD31B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0047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3066-4FC8-4D3F-8C16-73FB6C5AD672}" type="datetimeFigureOut">
              <a:rPr lang="en-CA" smtClean="0"/>
              <a:t>2019-12-20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712C-8167-4E4C-8259-99FD92DCD31B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5266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53066-4FC8-4D3F-8C16-73FB6C5AD672}" type="datetimeFigureOut">
              <a:rPr lang="en-CA" smtClean="0"/>
              <a:t>2019-12-20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D712C-8167-4E4C-8259-99FD92DCD31B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4715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l/url?url=http://www.bulnense.cl/2014/09/con_intervencion_urbana_jovenes_graffiterosse_toman_los_muros_de_la_comuna_de_bulnes_con_el_objeto_de_promover_un_mensaje_preventivo_y_un_escenario_con_identidad_local_a_traves_de_la_cultura_grafica/&amp;rct=j&amp;frm=1&amp;q=&amp;esrc=s&amp;sa=U&amp;ei=Mf-rVMXuAYG0sASaq4HwBw&amp;ved=0CCMQ9QEwBzgU&amp;sig2=W4w3JI4LfWWBvHVfOx-ydQ&amp;usg=AFQjCNGyXceriZvAtof89hb2lwoy3GmL5w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l/url?url=http://www.redbiobio.com/ministro-de-desarrollo-social-se-reunio-con-comunidades-pehuenches-en-alto-bio-bio/&amp;rct=j&amp;frm=1&amp;q=&amp;esrc=s&amp;sa=U&amp;ei=4P6rVL3fHZO1sQT2xIFg&amp;ved=0CCsQ9QEwCw&amp;sig2=Zj7UYQUJknKcmCejHIJmQQ&amp;usg=AFQjCNEHkn9JMSCfxdK5z0CmaH-L53wQCQ" TargetMode="External"/><Relationship Id="rId5" Type="http://schemas.openxmlformats.org/officeDocument/2006/relationships/image" Target="../media/image2.jpeg"/><Relationship Id="rId10" Type="http://schemas.openxmlformats.org/officeDocument/2006/relationships/hyperlink" Target="mailto:vecinosparqueecuadorsur@gmail.cm" TargetMode="External"/><Relationship Id="rId4" Type="http://schemas.openxmlformats.org/officeDocument/2006/relationships/hyperlink" Target="http://www.google.cl/url?url=http://www.cultura.gob.cl/arte/danza/page/34/&amp;rct=j&amp;frm=1&amp;q=&amp;esrc=s&amp;sa=U&amp;ei=n_6rVMGWK7jIsASPnoK4AQ&amp;ved=0CCEQ9QEwBQ&amp;sig2=wf9gJmy-CKsxWOjOSkVJJQ&amp;usg=AFQjCNE2qZ3I7V2kZyZgvTFdKRuILCJwWg" TargetMode="External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611492" cy="1824037"/>
          </a:xfrm>
        </p:spPr>
        <p:txBody>
          <a:bodyPr>
            <a:normAutofit/>
          </a:bodyPr>
          <a:lstStyle/>
          <a:p>
            <a:r>
              <a:rPr lang="es-ES_tradnl" sz="2800" i="1" dirty="0">
                <a:solidFill>
                  <a:schemeClr val="tx2"/>
                </a:solidFill>
              </a:rPr>
              <a:t>           JUNTA VECINAL PARQUE ECUADOR SUR</a:t>
            </a:r>
            <a:br>
              <a:rPr lang="en-CA" sz="2800" dirty="0">
                <a:solidFill>
                  <a:schemeClr val="tx2"/>
                </a:solidFill>
              </a:rPr>
            </a:br>
            <a:r>
              <a:rPr lang="en-CA" sz="2800" i="1" dirty="0">
                <a:solidFill>
                  <a:schemeClr val="tx2"/>
                </a:solidFill>
              </a:rPr>
              <a:t>COMUNA CONCEPCION</a:t>
            </a:r>
            <a:endParaRPr lang="es-ES" sz="2800" dirty="0">
              <a:latin typeface="Century Gothic" pitchFamily="34" charset="0"/>
              <a:ea typeface="ＭＳ Ｐゴシック" pitchFamily="34" charset="-128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75656" y="6111260"/>
            <a:ext cx="6400800" cy="6794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_tradnl" dirty="0">
                <a:latin typeface="Century Gothic"/>
                <a:cs typeface="Century Gothic"/>
              </a:rPr>
              <a:t>1°Septiembre 2018</a:t>
            </a:r>
            <a:endParaRPr lang="es-ES" dirty="0">
              <a:latin typeface="Century Gothic"/>
              <a:ea typeface="+mn-ea"/>
              <a:cs typeface="Century Gothic"/>
            </a:endParaRPr>
          </a:p>
        </p:txBody>
      </p:sp>
      <p:pic>
        <p:nvPicPr>
          <p:cNvPr id="15364" name="Picture 6" descr="Francisco-Castillo-Agencia-UNO-s-640x35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90950"/>
            <a:ext cx="23145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 descr="ANd9GcRZ0sCR7I-VuVv6tG-BNd-fBupgxP7-9aL9qKJb5YrwcDJjNLdRubnBWRM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4463" y="3805238"/>
            <a:ext cx="22352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0" descr="ANd9GcQIMGbnXp325Z5o_rKQjhmg0CVcuykcFdopTsS4pPxbM6PrJ5al9YDKWsc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3805238"/>
            <a:ext cx="167005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2" descr="ANd9GcSCjboDp3SfYFz9atEG5mGoHM0VBXTdWecz-hystxFvAP6D6kfkLUmZQIQ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6013" y="3790950"/>
            <a:ext cx="1677987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315418" y="5373216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Mail:           </a:t>
            </a:r>
            <a:r>
              <a:rPr lang="es-CL" dirty="0">
                <a:hlinkClick r:id="rId10"/>
              </a:rPr>
              <a:t>vecinosparqueecuadorsur@gmail.cm</a:t>
            </a:r>
            <a:endParaRPr lang="es-CL" dirty="0"/>
          </a:p>
          <a:p>
            <a:r>
              <a:rPr lang="es-CL" dirty="0"/>
              <a:t>Facebook:  </a:t>
            </a:r>
            <a:r>
              <a:rPr lang="es-CL" dirty="0" err="1"/>
              <a:t>juntadevecinosparqueecuadorsur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26505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b="1" dirty="0"/>
              <a:t>ASPIRACIONES</a:t>
            </a:r>
            <a:endParaRPr lang="es-CL" dirty="0"/>
          </a:p>
        </p:txBody>
      </p:sp>
      <p:graphicFrame>
        <p:nvGraphicFramePr>
          <p:cNvPr id="5" name="Diagram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475383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1" y="5440762"/>
            <a:ext cx="5584825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836712"/>
            <a:ext cx="1805947" cy="1354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565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NUESTRA ASPIRACION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6433" y="112474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CONTAR CON UNA SEDE COMUNITARIA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734395"/>
            <a:ext cx="3692262" cy="585825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0655" y="1734395"/>
            <a:ext cx="4161589" cy="66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24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15" y="171780"/>
            <a:ext cx="4054926" cy="304119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08939"/>
            <a:ext cx="4176464" cy="313144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56992"/>
            <a:ext cx="5382572" cy="303262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6787" y="3356992"/>
            <a:ext cx="3888019" cy="291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76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2700" dirty="0"/>
              <a:t>PROYECTO CAMARAS DE VIGILANCIA</a:t>
            </a:r>
            <a:br>
              <a:rPr lang="es-CL" sz="2700" dirty="0"/>
            </a:br>
            <a:r>
              <a:rPr lang="es-CL" sz="2700" dirty="0"/>
              <a:t>“ </a:t>
            </a:r>
            <a:r>
              <a:rPr lang="es-CL" sz="3100" dirty="0"/>
              <a:t>JUNTOS Y CON SEGURIDAD MEJORAMOS NUESTRA CALIDA DE VIDA”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428500"/>
            <a:ext cx="6624737" cy="496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00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341"/>
            <a:ext cx="6336704" cy="65661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UY" sz="3600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s-UY" sz="2600" dirty="0">
                <a:solidFill>
                  <a:srgbClr val="FF0000"/>
                </a:solidFill>
                <a:latin typeface="Bookman Old Style" panose="02050604050505020204" pitchFamily="18" charset="0"/>
              </a:rPr>
              <a:t>D</a:t>
            </a:r>
          </a:p>
          <a:p>
            <a:pPr marL="0" indent="0">
              <a:buNone/>
            </a:pPr>
            <a:r>
              <a:rPr lang="es-UY" sz="2600" dirty="0">
                <a:solidFill>
                  <a:srgbClr val="FF0000"/>
                </a:solidFill>
                <a:latin typeface="Bookman Old Style" panose="02050604050505020204" pitchFamily="18" charset="0"/>
              </a:rPr>
              <a:t>o</a:t>
            </a:r>
          </a:p>
          <a:p>
            <a:pPr marL="0" indent="0">
              <a:buNone/>
            </a:pPr>
            <a:r>
              <a:rPr lang="es-UY" sz="2600" dirty="0">
                <a:solidFill>
                  <a:srgbClr val="FF0000"/>
                </a:solidFill>
                <a:latin typeface="Bookman Old Style" panose="02050604050505020204" pitchFamily="18" charset="0"/>
              </a:rPr>
              <a:t>n</a:t>
            </a:r>
          </a:p>
          <a:p>
            <a:pPr marL="0" indent="0">
              <a:buNone/>
            </a:pPr>
            <a:r>
              <a:rPr lang="es-UY" sz="2600" dirty="0">
                <a:solidFill>
                  <a:srgbClr val="FF0000"/>
                </a:solidFill>
                <a:latin typeface="Bookman Old Style" panose="02050604050505020204" pitchFamily="18" charset="0"/>
              </a:rPr>
              <a:t>d</a:t>
            </a:r>
          </a:p>
          <a:p>
            <a:pPr marL="0" indent="0">
              <a:buNone/>
            </a:pPr>
            <a:r>
              <a:rPr lang="es-UY" sz="2600" dirty="0">
                <a:solidFill>
                  <a:srgbClr val="FF0000"/>
                </a:solidFill>
                <a:latin typeface="Bookman Old Style" panose="02050604050505020204" pitchFamily="18" charset="0"/>
              </a:rPr>
              <a:t>e </a:t>
            </a:r>
          </a:p>
          <a:p>
            <a:pPr marL="0" indent="0">
              <a:buNone/>
            </a:pPr>
            <a:r>
              <a:rPr lang="es-UY" sz="42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?</a:t>
            </a:r>
          </a:p>
          <a:p>
            <a:pPr marL="0" indent="0">
              <a:buNone/>
            </a:pPr>
            <a:endParaRPr lang="es-UY" sz="4200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s-UY" sz="2800" b="1" i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75173"/>
            <a:ext cx="9481436" cy="488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814060" y="5586482"/>
            <a:ext cx="5702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1" dirty="0"/>
              <a:t>LÍMITES:  </a:t>
            </a:r>
            <a:r>
              <a:rPr lang="es-CL" sz="2400" dirty="0"/>
              <a:t>AVDA PRAT- CALLE SAN MARTIN- CALLE RENGO- AVDA. VICTOR LAMAS.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2662" y="5257730"/>
            <a:ext cx="2124534" cy="160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3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DIRECTIVA PERIODO 2018-2021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340768"/>
            <a:ext cx="7291788" cy="3774090"/>
          </a:xfrm>
        </p:spPr>
      </p:pic>
      <p:sp>
        <p:nvSpPr>
          <p:cNvPr id="6" name="5 CuadroTexto"/>
          <p:cNvSpPr txBox="1"/>
          <p:nvPr/>
        </p:nvSpPr>
        <p:spPr>
          <a:xfrm>
            <a:off x="1043608" y="5157887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/>
              <a:t>Presidenta                                    Tesorero                                 Secretaria</a:t>
            </a:r>
          </a:p>
        </p:txBody>
      </p:sp>
    </p:spTree>
    <p:extLst>
      <p:ext uri="{BB962C8B-B14F-4D97-AF65-F5344CB8AC3E}">
        <p14:creationId xmlns:p14="http://schemas.microsoft.com/office/powerpoint/2010/main" val="1988055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kumimoji="0" lang="es-UY" altLang="en-US" sz="2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ndara" panose="020E0502030303020204" pitchFamily="34" charset="0"/>
                <a:ea typeface="Calibri" pitchFamily="34" charset="0"/>
                <a:cs typeface="Arial" pitchFamily="34" charset="0"/>
              </a:rPr>
              <a:t>CIERRE PROYECTO CAMARAS</a:t>
            </a:r>
            <a:r>
              <a:rPr kumimoji="0" lang="es-UY" altLang="en-US" sz="2600" b="1" i="0" u="none" strike="noStrike" cap="none" normalizeH="0" dirty="0">
                <a:ln>
                  <a:noFill/>
                </a:ln>
                <a:solidFill>
                  <a:schemeClr val="tx2"/>
                </a:solidFill>
                <a:effectLst/>
                <a:latin typeface="Candara" panose="020E0502030303020204" pitchFamily="34" charset="0"/>
                <a:ea typeface="Calibri" pitchFamily="34" charset="0"/>
                <a:cs typeface="Arial" pitchFamily="34" charset="0"/>
              </a:rPr>
              <a:t> DE VIGILANCIA</a:t>
            </a:r>
            <a:br>
              <a:rPr kumimoji="0" lang="es-UY" altLang="en-US" sz="2600" b="1" i="0" u="none" strike="noStrike" cap="none" normalizeH="0" dirty="0">
                <a:ln>
                  <a:noFill/>
                </a:ln>
                <a:solidFill>
                  <a:schemeClr val="tx2"/>
                </a:solidFill>
                <a:effectLst/>
                <a:latin typeface="Candara" panose="020E0502030303020204" pitchFamily="34" charset="0"/>
                <a:ea typeface="Calibri" pitchFamily="34" charset="0"/>
                <a:cs typeface="Arial" pitchFamily="34" charset="0"/>
              </a:rPr>
            </a:br>
            <a:r>
              <a:rPr lang="es-UY" altLang="en-US" sz="2200" b="1" dirty="0">
                <a:solidFill>
                  <a:schemeClr val="tx2"/>
                </a:solidFill>
                <a:latin typeface="Candara" panose="020E0502030303020204" pitchFamily="34" charset="0"/>
                <a:ea typeface="Calibri" pitchFamily="34" charset="0"/>
                <a:cs typeface="Arial" pitchFamily="34" charset="0"/>
              </a:rPr>
              <a:t>“JUNTOS Y CON SEGURIDAD MEJORAMOS NUESTRA CALIDA DE VIDA”</a:t>
            </a:r>
            <a:endParaRPr lang="en-CA" sz="22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63888" y="1207484"/>
            <a:ext cx="564267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UY" sz="2000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s-UY" sz="2000" i="1" dirty="0">
                <a:solidFill>
                  <a:schemeClr val="tx2"/>
                </a:solidFill>
              </a:rPr>
              <a:t>PROYECTO SEGURIDAD CIUDADANA</a:t>
            </a:r>
          </a:p>
          <a:p>
            <a:pPr marL="0" indent="0" algn="just">
              <a:buNone/>
            </a:pPr>
            <a:r>
              <a:rPr lang="es-UY" sz="2000" b="1" i="1" dirty="0">
                <a:solidFill>
                  <a:schemeClr val="tx2"/>
                </a:solidFill>
              </a:rPr>
              <a:t>FINANCIAMIENTO:</a:t>
            </a:r>
            <a:r>
              <a:rPr lang="es-UY" sz="2000" i="1" dirty="0">
                <a:solidFill>
                  <a:schemeClr val="tx2"/>
                </a:solidFill>
              </a:rPr>
              <a:t> GOBIERNO REGIONAL DEL BIOBIO</a:t>
            </a:r>
          </a:p>
          <a:p>
            <a:pPr marL="0" indent="0" algn="just">
              <a:buNone/>
            </a:pPr>
            <a:r>
              <a:rPr lang="es-UY" sz="2000" i="1" dirty="0">
                <a:solidFill>
                  <a:schemeClr val="tx2"/>
                </a:solidFill>
              </a:rPr>
              <a:t>COLABORACION Y ASESORIA: MUNICIPALIDAD DE CONCEPCION</a:t>
            </a:r>
          </a:p>
          <a:p>
            <a:pPr marL="0" indent="0" algn="just">
              <a:buNone/>
            </a:pPr>
            <a:r>
              <a:rPr lang="es-UY" sz="2000" b="1" i="1" dirty="0">
                <a:solidFill>
                  <a:schemeClr val="tx2"/>
                </a:solidFill>
              </a:rPr>
              <a:t>BENEFICIARIOS</a:t>
            </a:r>
            <a:r>
              <a:rPr lang="es-UY" sz="2000" i="1" dirty="0">
                <a:solidFill>
                  <a:schemeClr val="tx2"/>
                </a:solidFill>
              </a:rPr>
              <a:t>: 240 VECINOS EN FORMA DIRECTA Y 800 VECINOS INDIRECTAMENTE.</a:t>
            </a:r>
          </a:p>
          <a:p>
            <a:pPr marL="0" indent="0" algn="just">
              <a:buNone/>
            </a:pPr>
            <a:r>
              <a:rPr lang="es-UY" sz="2000" i="1" dirty="0">
                <a:solidFill>
                  <a:schemeClr val="tx2"/>
                </a:solidFill>
              </a:rPr>
              <a:t>UBICACIÓN :CALLE COCHRANE ESQUINAS CALLES ANGOL,SALAS Y AVDA.PRAT.</a:t>
            </a:r>
          </a:p>
          <a:p>
            <a:pPr marL="0" indent="0" algn="just">
              <a:buNone/>
            </a:pPr>
            <a:r>
              <a:rPr lang="es-UY" sz="2000" b="1" i="1" dirty="0">
                <a:solidFill>
                  <a:schemeClr val="tx2"/>
                </a:solidFill>
              </a:rPr>
              <a:t>PRODUCTOS :</a:t>
            </a:r>
          </a:p>
          <a:p>
            <a:pPr marL="0" indent="0" algn="just">
              <a:buNone/>
            </a:pPr>
            <a:r>
              <a:rPr lang="es-UY" sz="2000" i="1" dirty="0">
                <a:solidFill>
                  <a:schemeClr val="tx2"/>
                </a:solidFill>
              </a:rPr>
              <a:t>-INSTALACIÓN 6 CAMARAS SEGURIDAD.</a:t>
            </a:r>
          </a:p>
          <a:p>
            <a:pPr marL="0" indent="0" algn="just">
              <a:buNone/>
            </a:pPr>
            <a:r>
              <a:rPr lang="es-UY" sz="2000" i="1" dirty="0">
                <a:solidFill>
                  <a:schemeClr val="tx2"/>
                </a:solidFill>
              </a:rPr>
              <a:t>PLAN SEGURIDAD PARA LOS VECINOS</a:t>
            </a:r>
          </a:p>
          <a:p>
            <a:pPr marL="0" indent="0" algn="just">
              <a:buNone/>
            </a:pPr>
            <a:r>
              <a:rPr lang="es-UY" sz="2000" i="1" dirty="0">
                <a:solidFill>
                  <a:schemeClr val="tx2"/>
                </a:solidFill>
              </a:rPr>
              <a:t>-CHARLAS SOBRE TEMATICA</a:t>
            </a:r>
          </a:p>
          <a:p>
            <a:pPr>
              <a:buFontTx/>
              <a:buChar char="-"/>
            </a:pPr>
            <a:endParaRPr lang="es-UY" sz="2000" i="1" dirty="0">
              <a:solidFill>
                <a:schemeClr val="tx2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0"/>
          <a:stretch/>
        </p:blipFill>
        <p:spPr>
          <a:xfrm rot="5400000">
            <a:off x="-407225" y="2143529"/>
            <a:ext cx="4567299" cy="324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9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OBJETIVO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39552" y="1113066"/>
            <a:ext cx="56166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000" dirty="0"/>
              <a:t>Elaborar un plan de acción que coordine y organice a los vecinos en la adopción de medidas de seguridad  para el sector.</a:t>
            </a:r>
          </a:p>
          <a:p>
            <a:pPr algn="just"/>
            <a:r>
              <a:rPr lang="es-CL" sz="2000" dirty="0"/>
              <a:t>•Monitorear espacios de la Junta Vecinal ante ocurrencia de acciones delictuales, robos , asaltos ,prostitución.</a:t>
            </a:r>
          </a:p>
          <a:p>
            <a:pPr algn="just"/>
            <a:r>
              <a:rPr lang="es-CL" sz="2000" dirty="0"/>
              <a:t>•Aumentar la comunicación y empoderamiento de los vecinos.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66861" y="3678030"/>
            <a:ext cx="56166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L" dirty="0"/>
          </a:p>
          <a:p>
            <a:pPr algn="just"/>
            <a:r>
              <a:rPr lang="es-CL" dirty="0"/>
              <a:t>La población objetivo del proyecto son 240 personas habitan en calle Cochrane entre Avda. Prat  y Angol.</a:t>
            </a:r>
          </a:p>
          <a:p>
            <a:pPr algn="just"/>
            <a:endParaRPr lang="es-CL" dirty="0"/>
          </a:p>
          <a:p>
            <a:pPr algn="just"/>
            <a:r>
              <a:rPr lang="es-CL" dirty="0"/>
              <a:t>En esta calle se ubican las dependencias del Instituto Virginio Gómez, Empresa Forestal, 1 Jardín Infantil, 1 Hogar de Niñas, la Casa del Obispado, 1 centro médico, entre otros.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5917" y="908720"/>
            <a:ext cx="2553393" cy="191445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790" y="3041228"/>
            <a:ext cx="2377646" cy="176799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0666" y="5027271"/>
            <a:ext cx="2240770" cy="168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36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/>
              <a:t>COCHRANE ESQUINA ANGOL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268760"/>
            <a:ext cx="4097429" cy="3073072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88" y="4102101"/>
            <a:ext cx="4009843" cy="273398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0997" y="4032801"/>
            <a:ext cx="4111483" cy="280328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268760"/>
            <a:ext cx="1546270" cy="274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78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77857" y="150406"/>
            <a:ext cx="3500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b="1" dirty="0"/>
              <a:t>UBICACIÓN CAMARAS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016544" y="673626"/>
            <a:ext cx="6018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dirty="0"/>
              <a:t>CALLE COCHRANE ESQUINA SALAS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0"/>
          <a:stretch/>
        </p:blipFill>
        <p:spPr>
          <a:xfrm>
            <a:off x="4895001" y="1621319"/>
            <a:ext cx="4263816" cy="472626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8401"/>
            <a:ext cx="4846314" cy="272605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168" y="4149079"/>
            <a:ext cx="1621672" cy="288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33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/>
              <a:t>COCHRANE ESQUINA AVDA. PRAT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268124"/>
            <a:ext cx="3528392" cy="2646294"/>
          </a:xfr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1077694"/>
            <a:ext cx="3226478" cy="573596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3781747"/>
            <a:ext cx="2324076" cy="3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42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71271</TotalTime>
  <Words>302</Words>
  <Application>Microsoft Macintosh PowerPoint</Application>
  <PresentationFormat>Presentación en pantalla (4:3)</PresentationFormat>
  <Paragraphs>51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Bookman Old Style</vt:lpstr>
      <vt:lpstr>Calibri</vt:lpstr>
      <vt:lpstr>Candara</vt:lpstr>
      <vt:lpstr>Century Gothic</vt:lpstr>
      <vt:lpstr>Office Theme</vt:lpstr>
      <vt:lpstr>           JUNTA VECINAL PARQUE ECUADOR SUR COMUNA CONCEPCION</vt:lpstr>
      <vt:lpstr>PROYECTO CAMARAS DE VIGILANCIA “ JUNTOS Y CON SEGURIDAD MEJORAMOS NUESTRA CALIDA DE VIDA”</vt:lpstr>
      <vt:lpstr>Presentación de PowerPoint</vt:lpstr>
      <vt:lpstr>DIRECTIVA PERIODO 2018-2021</vt:lpstr>
      <vt:lpstr>CIERRE PROYECTO CAMARAS DE VIGILANCIA “JUNTOS Y CON SEGURIDAD MEJORAMOS NUESTRA CALIDA DE VIDA”</vt:lpstr>
      <vt:lpstr>OBJETIVO</vt:lpstr>
      <vt:lpstr>COCHRANE ESQUINA ANGOL</vt:lpstr>
      <vt:lpstr>Presentación de PowerPoint</vt:lpstr>
      <vt:lpstr>COCHRANE ESQUINA AVDA. PRAT</vt:lpstr>
      <vt:lpstr>ASPIRACIONES</vt:lpstr>
      <vt:lpstr>NUESTRA ASPIRACION</vt:lpstr>
      <vt:lpstr>Presentación de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Lydia Garrido</dc:creator>
  <cp:lastModifiedBy>Microsoft Office User</cp:lastModifiedBy>
  <cp:revision>301</cp:revision>
  <cp:lastPrinted>2018-07-20T20:29:10Z</cp:lastPrinted>
  <dcterms:created xsi:type="dcterms:W3CDTF">2017-05-23T19:55:30Z</dcterms:created>
  <dcterms:modified xsi:type="dcterms:W3CDTF">2019-12-20T19:08:59Z</dcterms:modified>
</cp:coreProperties>
</file>